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E1126"/>
    <a:srgbClr val="C10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112" d="100"/>
          <a:sy n="112" d="100"/>
        </p:scale>
        <p:origin x="-5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524000"/>
            <a:ext cx="68580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quarter" idx="10"/>
          </p:nvPr>
        </p:nvSpPr>
        <p:spPr>
          <a:xfrm>
            <a:off x="6172200" y="3200400"/>
            <a:ext cx="2362200" cy="2362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Motivation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&amp; Engagement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July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462462"/>
            <a:ext cx="5029200" cy="5195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0" y="609600"/>
            <a:ext cx="5029200" cy="3771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5029200"/>
            <a:ext cx="5029200" cy="7377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Motivation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&amp; Engagement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July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1524000"/>
            <a:ext cx="3200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81600" y="2514600"/>
            <a:ext cx="3505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81600" y="1524000"/>
            <a:ext cx="3505200" cy="914400"/>
          </a:xfr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0" i="0" kern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Motivation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&amp; Engagement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July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1828800" y="1524000"/>
            <a:ext cx="6858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5029200"/>
            <a:ext cx="6858000" cy="685800"/>
          </a:xfrm>
        </p:spPr>
        <p:txBody>
          <a:bodyPr>
            <a:normAutofit/>
          </a:bodyPr>
          <a:lstStyle>
            <a:lvl1pPr>
              <a:buNone/>
              <a:defRPr sz="14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Motivation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&amp; Engagement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July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2057400" y="1524000"/>
            <a:ext cx="647700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Motivation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&amp; Engagement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July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Motivation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&amp; Engagement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July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457200"/>
            <a:ext cx="137160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457200"/>
            <a:ext cx="5334000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Motivation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&amp; Engagement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July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3600"/>
            <a:ext cx="6172200" cy="1470025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657600"/>
            <a:ext cx="5638800" cy="1066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438525"/>
            <a:ext cx="655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905000"/>
            <a:ext cx="655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Motivation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&amp; Engagement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July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Motivation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&amp; Engagement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July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781800" cy="10366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58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Motivation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&amp; Engagement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July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524000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24000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Motivation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&amp; Engagement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July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Motivation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&amp; Engagement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July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Motivation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&amp; Engagement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July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2514599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381001"/>
            <a:ext cx="434340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1" y="1466851"/>
            <a:ext cx="2514600" cy="4324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Motivation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cs typeface="Arial"/>
              </a:rPr>
              <a:t> &amp; Engagement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July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600201"/>
            <a:ext cx="6858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2" r:id="rId10"/>
    <p:sldLayoutId id="2147483657" r:id="rId11"/>
    <p:sldLayoutId id="2147483663" r:id="rId12"/>
    <p:sldLayoutId id="2147483664" r:id="rId13"/>
    <p:sldLayoutId id="2147483661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rgbClr val="CE1126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50000"/>
              <a:lumOff val="50000"/>
            </a:schemeClr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s/ref=nb_sb_noss_2?url=search-alias=stripbooks&amp;field-keywords=teaching+high+school+physics" TargetMode="External"/><Relationship Id="rId4" Type="http://schemas.openxmlformats.org/officeDocument/2006/relationships/hyperlink" Target="https://play.google.com/store/search?q=teaching%20high%20school%20physics&amp;c=books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"/>
                <a:cs typeface="Baskerville"/>
              </a:rPr>
              <a:t>Engagement with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skerville"/>
                <a:cs typeface="Baskerville"/>
              </a:rPr>
              <a:t>Engagement means to actively use one’s mind.</a:t>
            </a:r>
          </a:p>
          <a:p>
            <a:r>
              <a:rPr lang="en-US" dirty="0">
                <a:latin typeface="Baskerville"/>
                <a:cs typeface="Baskerville"/>
              </a:rPr>
              <a:t>Engagement requires motivation such as interest or a need. </a:t>
            </a:r>
          </a:p>
          <a:p>
            <a:r>
              <a:rPr lang="en-US" dirty="0">
                <a:latin typeface="Baskerville"/>
                <a:cs typeface="Baskerville"/>
              </a:rPr>
              <a:t>Inquiry-oriented teaching encourages engagement. </a:t>
            </a:r>
          </a:p>
          <a:p>
            <a:pPr marL="457200" indent="-457200"/>
            <a:r>
              <a:rPr lang="en-US" dirty="0">
                <a:latin typeface="Baskerville"/>
                <a:cs typeface="Baskerville"/>
              </a:rPr>
              <a:t>Teaching by telling encourages uncritical acceptance of “facts”.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0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"/>
                <a:cs typeface="Baskerville"/>
              </a:rPr>
              <a:t>Engaging Students: </a:t>
            </a:r>
            <a:r>
              <a:rPr lang="en-US" dirty="0" err="1">
                <a:latin typeface="Baskerville"/>
                <a:cs typeface="Baskerville"/>
              </a:rPr>
              <a:t>LoI</a:t>
            </a:r>
            <a:endParaRPr lang="en-US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95400"/>
            <a:ext cx="8201700" cy="42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9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"/>
                <a:cs typeface="Baskerville"/>
              </a:rPr>
              <a:t>Science Reasoning Skills (Low)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Baskerville"/>
                <a:cs typeface="Baskerville"/>
              </a:rPr>
              <a:t>Rudimentary </a:t>
            </a:r>
            <a:r>
              <a:rPr lang="en-US" b="0" i="1" dirty="0">
                <a:latin typeface="Baskerville"/>
                <a:cs typeface="Baskerville"/>
              </a:rPr>
              <a:t>(</a:t>
            </a:r>
            <a:r>
              <a:rPr lang="en-US" b="0" i="1" dirty="0" smtClean="0">
                <a:latin typeface="Baskerville"/>
                <a:cs typeface="Baskerville"/>
              </a:rPr>
              <a:t>Discovery)</a:t>
            </a:r>
            <a:endParaRPr lang="en-US" b="0" i="1" dirty="0">
              <a:latin typeface="Baskerville"/>
              <a:cs typeface="Baskerville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Baskerville"/>
                <a:cs typeface="Baskerville"/>
              </a:rPr>
              <a:t>Classifying</a:t>
            </a:r>
          </a:p>
          <a:p>
            <a:r>
              <a:rPr lang="en-US" dirty="0">
                <a:latin typeface="Baskerville"/>
                <a:cs typeface="Baskerville"/>
              </a:rPr>
              <a:t>Conceptualizing</a:t>
            </a:r>
          </a:p>
          <a:p>
            <a:r>
              <a:rPr lang="en-US" dirty="0">
                <a:latin typeface="Baskerville"/>
                <a:cs typeface="Baskerville"/>
              </a:rPr>
              <a:t>Concluding</a:t>
            </a:r>
          </a:p>
          <a:p>
            <a:r>
              <a:rPr lang="en-US" dirty="0">
                <a:latin typeface="Baskerville"/>
                <a:cs typeface="Baskerville"/>
              </a:rPr>
              <a:t>Contextualizing</a:t>
            </a:r>
          </a:p>
          <a:p>
            <a:r>
              <a:rPr lang="en-US" dirty="0">
                <a:latin typeface="Baskerville"/>
                <a:cs typeface="Baskerville"/>
              </a:rPr>
              <a:t>Ordering</a:t>
            </a:r>
          </a:p>
          <a:p>
            <a:r>
              <a:rPr lang="en-US" dirty="0">
                <a:latin typeface="Baskerville"/>
                <a:cs typeface="Baskerville"/>
              </a:rPr>
              <a:t>Generalizing</a:t>
            </a:r>
          </a:p>
          <a:p>
            <a:r>
              <a:rPr lang="en-US" dirty="0" smtClean="0">
                <a:latin typeface="Baskerville"/>
                <a:cs typeface="Baskerville"/>
              </a:rPr>
              <a:t>Problematizing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skerville"/>
                <a:cs typeface="Baskerville"/>
              </a:rPr>
              <a:t>Basic </a:t>
            </a:r>
            <a:r>
              <a:rPr lang="en-US" b="0" i="1" dirty="0" smtClean="0">
                <a:latin typeface="Baskerville"/>
                <a:cs typeface="Baskerville"/>
              </a:rPr>
              <a:t>(Demonstrations</a:t>
            </a:r>
            <a:r>
              <a:rPr lang="en-US" b="0" i="1" dirty="0">
                <a:latin typeface="Baskerville"/>
                <a:cs typeface="Baskerville"/>
              </a:rPr>
              <a:t>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Baskerville"/>
                <a:cs typeface="Baskerville"/>
              </a:rPr>
              <a:t>Estimating</a:t>
            </a:r>
          </a:p>
          <a:p>
            <a:r>
              <a:rPr lang="en-US" dirty="0">
                <a:latin typeface="Baskerville"/>
                <a:cs typeface="Baskerville"/>
              </a:rPr>
              <a:t>Explaining</a:t>
            </a:r>
          </a:p>
          <a:p>
            <a:r>
              <a:rPr lang="en-US" dirty="0">
                <a:latin typeface="Baskerville"/>
                <a:cs typeface="Baskerville"/>
              </a:rPr>
              <a:t>Predicting</a:t>
            </a:r>
          </a:p>
          <a:p>
            <a:r>
              <a:rPr lang="en-US" dirty="0">
                <a:latin typeface="Baskerville"/>
                <a:cs typeface="Baskerville"/>
              </a:rPr>
              <a:t>Using conditional </a:t>
            </a:r>
            <a:r>
              <a:rPr lang="en-US" dirty="0" smtClean="0">
                <a:latin typeface="Baskerville"/>
                <a:cs typeface="Baskerville"/>
              </a:rPr>
              <a:t>thinking</a:t>
            </a:r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53625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"/>
                <a:cs typeface="Baskerville"/>
              </a:rPr>
              <a:t>Science Reasoning Skills (</a:t>
            </a:r>
            <a:r>
              <a:rPr lang="en-US" dirty="0" smtClean="0">
                <a:latin typeface="Baskerville"/>
                <a:cs typeface="Baskerville"/>
              </a:rPr>
              <a:t>Med)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skerville"/>
                <a:cs typeface="Baskerville"/>
              </a:rPr>
              <a:t>Intermediate </a:t>
            </a:r>
            <a:r>
              <a:rPr lang="en-US" b="0" i="1" dirty="0" smtClean="0">
                <a:latin typeface="Baskerville"/>
                <a:cs typeface="Baskerville"/>
              </a:rPr>
              <a:t>(Lessons</a:t>
            </a:r>
            <a:r>
              <a:rPr lang="en-US" b="0" i="1" dirty="0">
                <a:latin typeface="Baskerville"/>
                <a:cs typeface="Baskerville"/>
              </a:rPr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200" dirty="0">
                <a:latin typeface="Baskerville"/>
                <a:cs typeface="Baskerville"/>
              </a:rPr>
              <a:t>Applying information</a:t>
            </a:r>
          </a:p>
          <a:p>
            <a:r>
              <a:rPr lang="en-US" sz="2200" dirty="0">
                <a:latin typeface="Baskerville"/>
                <a:cs typeface="Baskerville"/>
              </a:rPr>
              <a:t>Describing relationships</a:t>
            </a:r>
          </a:p>
          <a:p>
            <a:r>
              <a:rPr lang="en-US" sz="2200" dirty="0">
                <a:latin typeface="Baskerville"/>
                <a:cs typeface="Baskerville"/>
              </a:rPr>
              <a:t>Making simple sense of quantifiable data</a:t>
            </a:r>
          </a:p>
          <a:p>
            <a:r>
              <a:rPr lang="en-US" sz="2200" dirty="0">
                <a:latin typeface="Baskerville"/>
                <a:cs typeface="Baskerville"/>
              </a:rPr>
              <a:t>Using combinatorial thinking</a:t>
            </a:r>
          </a:p>
          <a:p>
            <a:r>
              <a:rPr lang="en-US" sz="2200" dirty="0">
                <a:latin typeface="Baskerville"/>
                <a:cs typeface="Baskerville"/>
              </a:rPr>
              <a:t>Using correlational thinking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Baskerville"/>
                <a:cs typeface="Baskerville"/>
              </a:rPr>
              <a:t>Integrated </a:t>
            </a:r>
            <a:r>
              <a:rPr lang="en-US" b="0" i="1" dirty="0">
                <a:latin typeface="Baskerville"/>
                <a:cs typeface="Baskerville"/>
              </a:rPr>
              <a:t>(Inquiry Labs)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200" dirty="0">
                <a:latin typeface="Baskerville"/>
                <a:cs typeface="Baskerville"/>
              </a:rPr>
              <a:t>Defining a problem</a:t>
            </a:r>
          </a:p>
          <a:p>
            <a:r>
              <a:rPr lang="en-US" sz="2200" dirty="0">
                <a:latin typeface="Baskerville"/>
                <a:cs typeface="Baskerville"/>
              </a:rPr>
              <a:t>Defining a system</a:t>
            </a:r>
          </a:p>
          <a:p>
            <a:r>
              <a:rPr lang="en-US" sz="2200" dirty="0">
                <a:latin typeface="Baskerville"/>
                <a:cs typeface="Baskerville"/>
              </a:rPr>
              <a:t>Designing and conducting a controlled experiment</a:t>
            </a:r>
          </a:p>
          <a:p>
            <a:r>
              <a:rPr lang="en-US" sz="2200" dirty="0">
                <a:latin typeface="Baskerville"/>
                <a:cs typeface="Baskerville"/>
              </a:rPr>
              <a:t>Interpreting quantifiable data to establish a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3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7162800" cy="1036638"/>
          </a:xfrm>
        </p:spPr>
        <p:txBody>
          <a:bodyPr/>
          <a:lstStyle/>
          <a:p>
            <a:r>
              <a:rPr lang="en-US" sz="3800" dirty="0"/>
              <a:t>Science Reasoning Skills </a:t>
            </a:r>
            <a:r>
              <a:rPr lang="en-US" sz="3800" dirty="0" smtClean="0"/>
              <a:t>(High)</a:t>
            </a:r>
            <a:endParaRPr lang="en-US" sz="3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Culminating </a:t>
            </a:r>
            <a:r>
              <a:rPr lang="en-US" b="0" i="1" dirty="0"/>
              <a:t>(Real-</a:t>
            </a:r>
            <a:r>
              <a:rPr lang="en-US" b="0" i="1" dirty="0" smtClean="0"/>
              <a:t>world)</a:t>
            </a:r>
            <a:endParaRPr lang="en-US" b="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174875"/>
            <a:ext cx="3505200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Baskerville"/>
                <a:cs typeface="Baskerville"/>
              </a:rPr>
              <a:t>Using causal reasoning to distinguish co-incidence and correlation from cause &amp; effect</a:t>
            </a:r>
          </a:p>
          <a:p>
            <a:r>
              <a:rPr lang="en-US" dirty="0">
                <a:latin typeface="Baskerville"/>
                <a:cs typeface="Baskerville"/>
              </a:rPr>
              <a:t>Using data and math to solve real-world problems</a:t>
            </a:r>
          </a:p>
          <a:p>
            <a:r>
              <a:rPr lang="en-US" dirty="0">
                <a:latin typeface="Baskerville"/>
                <a:cs typeface="Baskerville"/>
              </a:rPr>
              <a:t>Using proportional reasoning to make predictions</a:t>
            </a:r>
          </a:p>
          <a:p>
            <a:r>
              <a:rPr lang="en-US" dirty="0">
                <a:latin typeface="Baskerville"/>
                <a:cs typeface="Baskerville"/>
              </a:rPr>
              <a:t>Assessing answers to problems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Advanced </a:t>
            </a:r>
            <a:r>
              <a:rPr lang="en-US" b="0" i="1" dirty="0"/>
              <a:t>(</a:t>
            </a:r>
            <a:r>
              <a:rPr lang="en-US" b="0" i="1" dirty="0" smtClean="0"/>
              <a:t>Hypo </a:t>
            </a:r>
            <a:r>
              <a:rPr lang="en-US" b="0" i="1" dirty="0"/>
              <a:t>Inquiry</a:t>
            </a:r>
            <a:r>
              <a:rPr lang="en-US" b="0" i="1" dirty="0" smtClean="0"/>
              <a:t>)</a:t>
            </a:r>
            <a:endParaRPr lang="en-US" b="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Generating predictions using deduction</a:t>
            </a:r>
          </a:p>
          <a:p>
            <a:r>
              <a:rPr lang="en-US" sz="2200" dirty="0"/>
              <a:t>Generating and evaluating analogies</a:t>
            </a:r>
          </a:p>
          <a:p>
            <a:r>
              <a:rPr lang="en-US" sz="2200" dirty="0"/>
              <a:t>Thinking to assimilate concepts</a:t>
            </a:r>
          </a:p>
          <a:p>
            <a:r>
              <a:rPr lang="en-US" sz="2200" dirty="0"/>
              <a:t>Thinking deliberatively</a:t>
            </a:r>
          </a:p>
          <a:p>
            <a:r>
              <a:rPr lang="en-US" sz="2200" dirty="0"/>
              <a:t>Using probabilistic thinking.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9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Active </a:t>
            </a:r>
            <a:r>
              <a:rPr lang="en-US" dirty="0">
                <a:latin typeface="Baskerville"/>
                <a:cs typeface="Baskerville"/>
              </a:rPr>
              <a:t>Learning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Baskerville"/>
                <a:cs typeface="Baskerville"/>
              </a:rPr>
              <a:t>Good worksheets with Think-Pair-Share</a:t>
            </a:r>
          </a:p>
          <a:p>
            <a:r>
              <a:rPr lang="en-US" dirty="0">
                <a:latin typeface="Baskerville"/>
                <a:cs typeface="Baskerville"/>
              </a:rPr>
              <a:t>Whiteboarding and Socratic dialogues</a:t>
            </a:r>
          </a:p>
          <a:p>
            <a:r>
              <a:rPr lang="en-US" dirty="0">
                <a:latin typeface="Baskerville"/>
                <a:cs typeface="Baskerville"/>
              </a:rPr>
              <a:t>Reciprocal reading and listening</a:t>
            </a:r>
          </a:p>
          <a:p>
            <a:r>
              <a:rPr lang="en-US" dirty="0">
                <a:latin typeface="Baskerville"/>
                <a:cs typeface="Baskerville"/>
              </a:rPr>
              <a:t>Question preparation and student reviews </a:t>
            </a:r>
          </a:p>
          <a:p>
            <a:pPr marL="457200" indent="-457200"/>
            <a:r>
              <a:rPr lang="en-US" dirty="0">
                <a:latin typeface="Baskerville"/>
                <a:cs typeface="Baskerville"/>
              </a:rPr>
              <a:t>Concept mapping (</a:t>
            </a:r>
            <a:r>
              <a:rPr lang="en-US" dirty="0" err="1">
                <a:latin typeface="Baskerville"/>
                <a:cs typeface="Baskerville"/>
              </a:rPr>
              <a:t>CMapTools</a:t>
            </a:r>
            <a:r>
              <a:rPr lang="en-US" dirty="0">
                <a:latin typeface="Baskerville"/>
                <a:cs typeface="Baskerville"/>
              </a:rPr>
              <a:t>)</a:t>
            </a:r>
          </a:p>
          <a:p>
            <a:pPr marL="457200" indent="-457200"/>
            <a:r>
              <a:rPr lang="en-US" dirty="0">
                <a:latin typeface="Baskerville"/>
                <a:cs typeface="Baskerville"/>
              </a:rPr>
              <a:t>Simulations using technology.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0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Baskerville"/>
                <a:cs typeface="Baskerville"/>
              </a:rPr>
              <a:t>La </a:t>
            </a:r>
            <a:r>
              <a:rPr lang="en-US" sz="4000" dirty="0" err="1">
                <a:latin typeface="Baskerville"/>
                <a:cs typeface="Baskerville"/>
              </a:rPr>
              <a:t>Motivación</a:t>
            </a:r>
            <a:r>
              <a:rPr lang="en-US" sz="4000" dirty="0">
                <a:latin typeface="Baskerville"/>
                <a:cs typeface="Baskerville"/>
              </a:rPr>
              <a:t> en </a:t>
            </a:r>
            <a:r>
              <a:rPr lang="en-US" sz="4000" dirty="0" err="1">
                <a:latin typeface="Baskerville"/>
                <a:cs typeface="Baskerville"/>
              </a:rPr>
              <a:t>Matemáticas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0" y="1600201"/>
            <a:ext cx="3217559" cy="4343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>
                <a:latin typeface="Baskerville"/>
                <a:cs typeface="Baskerville"/>
              </a:rPr>
              <a:t>Si n! = n(n-1)…(2)(1), </a:t>
            </a:r>
          </a:p>
          <a:p>
            <a:pPr marL="0" indent="0" algn="ctr">
              <a:buNone/>
            </a:pPr>
            <a:r>
              <a:rPr lang="en-US" dirty="0" err="1">
                <a:latin typeface="Baskerville"/>
                <a:cs typeface="Baskerville"/>
              </a:rPr>
              <a:t>entonces</a:t>
            </a:r>
            <a:r>
              <a:rPr lang="en-US" dirty="0">
                <a:latin typeface="Baskerville"/>
                <a:cs typeface="Baskerville"/>
              </a:rPr>
              <a:t>, ¿</a:t>
            </a:r>
            <a:r>
              <a:rPr lang="en-US" dirty="0" err="1">
                <a:latin typeface="Baskerville"/>
                <a:cs typeface="Baskerville"/>
              </a:rPr>
              <a:t>qué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es</a:t>
            </a:r>
            <a:r>
              <a:rPr lang="en-US" dirty="0">
                <a:latin typeface="Baskerville"/>
                <a:cs typeface="Baskerville"/>
              </a:rPr>
              <a:t> 0! ?</a:t>
            </a:r>
          </a:p>
          <a:p>
            <a:pPr marL="0" indent="0" algn="ctr">
              <a:buNone/>
            </a:pPr>
            <a:endParaRPr lang="en-US" sz="1400" dirty="0">
              <a:latin typeface="Baskerville"/>
              <a:cs typeface="Baskerville"/>
            </a:endParaRPr>
          </a:p>
          <a:p>
            <a:pPr marL="0" indent="0" algn="ctr">
              <a:buNone/>
            </a:pPr>
            <a:r>
              <a:rPr lang="en-US" dirty="0">
                <a:latin typeface="Baskerville"/>
                <a:cs typeface="Baskerville"/>
              </a:rPr>
              <a:t>--------------------</a:t>
            </a:r>
          </a:p>
          <a:p>
            <a:pPr marL="0" indent="0" algn="ctr">
              <a:buNone/>
            </a:pPr>
            <a:endParaRPr lang="en-US" sz="1400" dirty="0">
              <a:latin typeface="Baskerville"/>
              <a:cs typeface="Baskerville"/>
            </a:endParaRPr>
          </a:p>
          <a:p>
            <a:pPr marL="0" indent="0" algn="ctr">
              <a:buNone/>
            </a:pPr>
            <a:r>
              <a:rPr lang="en-US" dirty="0">
                <a:latin typeface="Baskerville"/>
                <a:cs typeface="Baskerville"/>
              </a:rPr>
              <a:t>n! = n(n-1)…(2)(1)</a:t>
            </a:r>
          </a:p>
          <a:p>
            <a:pPr marL="0" indent="0" algn="ctr">
              <a:buNone/>
            </a:pPr>
            <a:r>
              <a:rPr lang="en-US" dirty="0">
                <a:latin typeface="Baskerville"/>
                <a:cs typeface="Baskerville"/>
              </a:rPr>
              <a:t>n!/n = (n-1)…(2)(1)</a:t>
            </a:r>
          </a:p>
          <a:p>
            <a:pPr marL="0" indent="0" algn="ctr">
              <a:buNone/>
            </a:pPr>
            <a:r>
              <a:rPr lang="en-US" dirty="0">
                <a:latin typeface="Baskerville"/>
                <a:cs typeface="Baskerville"/>
              </a:rPr>
              <a:t>n!/n = (n-1)!</a:t>
            </a:r>
          </a:p>
          <a:p>
            <a:pPr marL="0" indent="0" algn="ctr">
              <a:buNone/>
            </a:pPr>
            <a:r>
              <a:rPr lang="en-US" dirty="0" err="1">
                <a:latin typeface="Baskerville"/>
                <a:cs typeface="Baskerville"/>
              </a:rPr>
              <a:t>Dejar</a:t>
            </a:r>
            <a:r>
              <a:rPr lang="en-US" dirty="0">
                <a:latin typeface="Baskerville"/>
                <a:cs typeface="Baskerville"/>
              </a:rPr>
              <a:t> n = 1</a:t>
            </a:r>
          </a:p>
          <a:p>
            <a:pPr marL="0" indent="0" algn="ctr">
              <a:buNone/>
            </a:pPr>
            <a:r>
              <a:rPr lang="en-US" dirty="0">
                <a:latin typeface="Baskerville"/>
                <a:cs typeface="Baskerville"/>
              </a:rPr>
              <a:t>1!/1 = (1-1)!</a:t>
            </a:r>
          </a:p>
          <a:p>
            <a:pPr marL="0" indent="0" algn="ctr">
              <a:buNone/>
            </a:pPr>
            <a:r>
              <a:rPr lang="en-US" dirty="0">
                <a:latin typeface="Baskerville"/>
                <a:cs typeface="Baskerville"/>
              </a:rPr>
              <a:t>1 = 0!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353929"/>
              </p:ext>
            </p:extLst>
          </p:nvPr>
        </p:nvGraphicFramePr>
        <p:xfrm>
          <a:off x="2057400" y="1752599"/>
          <a:ext cx="3061528" cy="394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1358900" imgH="1752600" progId="Equation.3">
                  <p:embed/>
                </p:oleObj>
              </mc:Choice>
              <mc:Fallback>
                <p:oleObj name="Equation" r:id="rId3" imgW="1358900" imgH="175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1752599"/>
                        <a:ext cx="3061528" cy="394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69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"/>
                <a:cs typeface="Baskerville"/>
              </a:rPr>
              <a:t>La </a:t>
            </a:r>
            <a:r>
              <a:rPr lang="en-US" dirty="0" err="1">
                <a:latin typeface="Baskerville"/>
                <a:cs typeface="Baskerville"/>
              </a:rPr>
              <a:t>Motivación</a:t>
            </a:r>
            <a:r>
              <a:rPr lang="en-US" dirty="0">
                <a:latin typeface="Baskerville"/>
                <a:cs typeface="Baskerville"/>
              </a:rPr>
              <a:t> en </a:t>
            </a:r>
            <a:r>
              <a:rPr lang="en-US" dirty="0" err="1">
                <a:latin typeface="Baskerville"/>
                <a:cs typeface="Baskerville"/>
              </a:rPr>
              <a:t>Ciencia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28800" y="1600201"/>
            <a:ext cx="7162800" cy="4419600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latin typeface="Baskerville"/>
                <a:cs typeface="Baskerville"/>
              </a:rPr>
              <a:t>Está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girando</a:t>
            </a:r>
            <a:r>
              <a:rPr lang="en-US" dirty="0">
                <a:latin typeface="Baskerville"/>
                <a:cs typeface="Baskerville"/>
              </a:rPr>
              <a:t> la Tierra o no?</a:t>
            </a:r>
          </a:p>
          <a:p>
            <a:r>
              <a:rPr lang="en-US" dirty="0">
                <a:latin typeface="Baskerville"/>
                <a:cs typeface="Baskerville"/>
              </a:rPr>
              <a:t>¿</a:t>
            </a:r>
            <a:r>
              <a:rPr lang="en-US" dirty="0" err="1">
                <a:latin typeface="Baskerville"/>
                <a:cs typeface="Baskerville"/>
              </a:rPr>
              <a:t>Cómo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sabes</a:t>
            </a:r>
            <a:r>
              <a:rPr lang="en-US" dirty="0">
                <a:latin typeface="Baskerville"/>
                <a:cs typeface="Baskerville"/>
              </a:rPr>
              <a:t> (o </a:t>
            </a:r>
            <a:r>
              <a:rPr lang="en-US" dirty="0" err="1">
                <a:latin typeface="Baskerville"/>
                <a:cs typeface="Baskerville"/>
              </a:rPr>
              <a:t>usted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simplemente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cree</a:t>
            </a:r>
            <a:r>
              <a:rPr lang="en-US" dirty="0">
                <a:latin typeface="Baskerville"/>
                <a:cs typeface="Baskerville"/>
              </a:rPr>
              <a:t>)?</a:t>
            </a:r>
          </a:p>
          <a:p>
            <a:r>
              <a:rPr lang="en-US" dirty="0" err="1">
                <a:latin typeface="Baskerville"/>
                <a:cs typeface="Baskerville"/>
              </a:rPr>
              <a:t>Tenga</a:t>
            </a:r>
            <a:r>
              <a:rPr lang="en-US" dirty="0">
                <a:latin typeface="Baskerville"/>
                <a:cs typeface="Baskerville"/>
              </a:rPr>
              <a:t> en </a:t>
            </a:r>
            <a:r>
              <a:rPr lang="en-US" dirty="0" err="1">
                <a:latin typeface="Baskerville"/>
                <a:cs typeface="Baskerville"/>
              </a:rPr>
              <a:t>cuenta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estas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pruebas</a:t>
            </a:r>
            <a:r>
              <a:rPr lang="en-US" dirty="0">
                <a:latin typeface="Baskerville"/>
                <a:cs typeface="Baskerville"/>
              </a:rPr>
              <a:t> contra </a:t>
            </a:r>
            <a:r>
              <a:rPr lang="en-US" dirty="0" err="1">
                <a:latin typeface="Baskerville"/>
                <a:cs typeface="Baskerville"/>
              </a:rPr>
              <a:t>rotación</a:t>
            </a:r>
            <a:r>
              <a:rPr lang="en-US" dirty="0">
                <a:latin typeface="Baskerville"/>
                <a:cs typeface="Baskerville"/>
              </a:rPr>
              <a:t>:</a:t>
            </a:r>
          </a:p>
          <a:p>
            <a:pPr lvl="1"/>
            <a:r>
              <a:rPr lang="en-US" dirty="0">
                <a:latin typeface="Baskerville"/>
                <a:cs typeface="Baskerville"/>
              </a:rPr>
              <a:t>No </a:t>
            </a:r>
            <a:r>
              <a:rPr lang="en-US" dirty="0" err="1">
                <a:latin typeface="Baskerville"/>
                <a:cs typeface="Baskerville"/>
              </a:rPr>
              <a:t>podemos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sentir</a:t>
            </a:r>
            <a:r>
              <a:rPr lang="en-US" dirty="0">
                <a:latin typeface="Baskerville"/>
                <a:cs typeface="Baskerville"/>
              </a:rPr>
              <a:t> el </a:t>
            </a:r>
            <a:r>
              <a:rPr lang="en-US" dirty="0" err="1">
                <a:latin typeface="Baskerville"/>
                <a:cs typeface="Baskerville"/>
              </a:rPr>
              <a:t>movimiento</a:t>
            </a:r>
            <a:r>
              <a:rPr lang="en-US" dirty="0">
                <a:latin typeface="Baskerville"/>
                <a:cs typeface="Baskerville"/>
              </a:rPr>
              <a:t> de la Tierra.</a:t>
            </a:r>
          </a:p>
          <a:p>
            <a:pPr lvl="1"/>
            <a:r>
              <a:rPr lang="en-US" dirty="0">
                <a:latin typeface="Baskerville"/>
                <a:cs typeface="Baskerville"/>
              </a:rPr>
              <a:t>No </a:t>
            </a:r>
            <a:r>
              <a:rPr lang="en-US" dirty="0" err="1">
                <a:latin typeface="Baskerville"/>
                <a:cs typeface="Baskerville"/>
              </a:rPr>
              <a:t>experimentamos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vientos</a:t>
            </a:r>
            <a:r>
              <a:rPr lang="en-US" dirty="0">
                <a:latin typeface="Baskerville"/>
                <a:cs typeface="Baskerville"/>
              </a:rPr>
              <a:t> del </a:t>
            </a:r>
            <a:r>
              <a:rPr lang="en-US" dirty="0" err="1">
                <a:latin typeface="Baskerville"/>
                <a:cs typeface="Baskerville"/>
              </a:rPr>
              <a:t>este</a:t>
            </a:r>
            <a:r>
              <a:rPr lang="en-US" dirty="0">
                <a:latin typeface="Baskerville"/>
                <a:cs typeface="Baskerville"/>
              </a:rPr>
              <a:t>.</a:t>
            </a:r>
          </a:p>
          <a:p>
            <a:pPr lvl="1"/>
            <a:r>
              <a:rPr lang="en-US" dirty="0">
                <a:latin typeface="Baskerville"/>
                <a:cs typeface="Baskerville"/>
              </a:rPr>
              <a:t>La Tierra no </a:t>
            </a:r>
            <a:r>
              <a:rPr lang="en-US" dirty="0" err="1">
                <a:latin typeface="Baskerville"/>
                <a:cs typeface="Baskerville"/>
              </a:rPr>
              <a:t>está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perdiendo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sus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océanos</a:t>
            </a:r>
            <a:r>
              <a:rPr lang="en-US" dirty="0">
                <a:latin typeface="Baskerville"/>
                <a:cs typeface="Baskerville"/>
              </a:rPr>
              <a:t>.</a:t>
            </a:r>
          </a:p>
          <a:p>
            <a:pPr marL="750888" lvl="1" indent="-296863"/>
            <a:r>
              <a:rPr lang="en-US" dirty="0" err="1">
                <a:latin typeface="Baskerville"/>
                <a:cs typeface="Baskerville"/>
              </a:rPr>
              <a:t>Cosas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lanzados</a:t>
            </a:r>
            <a:r>
              <a:rPr lang="en-US" dirty="0">
                <a:latin typeface="Baskerville"/>
                <a:cs typeface="Baskerville"/>
              </a:rPr>
              <a:t> en el </a:t>
            </a:r>
            <a:r>
              <a:rPr lang="en-US" dirty="0" err="1">
                <a:latin typeface="Baskerville"/>
                <a:cs typeface="Baskerville"/>
              </a:rPr>
              <a:t>aire</a:t>
            </a:r>
            <a:r>
              <a:rPr lang="en-US" dirty="0">
                <a:latin typeface="Baskerville"/>
                <a:cs typeface="Baskerville"/>
              </a:rPr>
              <a:t> no se </a:t>
            </a:r>
            <a:r>
              <a:rPr lang="en-US" dirty="0" err="1">
                <a:latin typeface="Baskerville"/>
                <a:cs typeface="Baskerville"/>
              </a:rPr>
              <a:t>quedan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atrás</a:t>
            </a:r>
            <a:r>
              <a:rPr lang="en-US" dirty="0">
                <a:latin typeface="Baskerville"/>
                <a:cs typeface="Baskerville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9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"/>
                <a:cs typeface="Baskerville"/>
              </a:rPr>
              <a:t>Resistance to Inquiry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7315200" cy="44196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Baskerville"/>
                <a:cs typeface="Baskerville"/>
              </a:rPr>
              <a:t>This resistance occurs in teachers, parents, administrators, students…</a:t>
            </a:r>
          </a:p>
          <a:p>
            <a:r>
              <a:rPr lang="en-US" dirty="0">
                <a:latin typeface="Baskerville"/>
                <a:cs typeface="Baskerville"/>
              </a:rPr>
              <a:t>Students would rather be told what they need to know rather </a:t>
            </a:r>
            <a:r>
              <a:rPr lang="en-US" dirty="0" smtClean="0">
                <a:latin typeface="Baskerville"/>
                <a:cs typeface="Baskerville"/>
              </a:rPr>
              <a:t>than </a:t>
            </a:r>
            <a:r>
              <a:rPr lang="en-US" dirty="0">
                <a:latin typeface="Baskerville"/>
                <a:cs typeface="Baskerville"/>
              </a:rPr>
              <a:t>work it out.</a:t>
            </a:r>
          </a:p>
          <a:p>
            <a:r>
              <a:rPr lang="en-US" dirty="0">
                <a:latin typeface="Baskerville"/>
                <a:cs typeface="Baskerville"/>
              </a:rPr>
              <a:t>Classroom climate setting:</a:t>
            </a:r>
          </a:p>
          <a:p>
            <a:pPr marL="457200" lvl="1" indent="-457200" defTabSz="0"/>
            <a:r>
              <a:rPr lang="en-US" sz="2400" dirty="0">
                <a:latin typeface="Baskerville"/>
                <a:cs typeface="Baskerville"/>
              </a:rPr>
              <a:t>You can learn with understanding.</a:t>
            </a:r>
          </a:p>
          <a:p>
            <a:pPr marL="457200" lvl="1" indent="-457200" defTabSz="0"/>
            <a:r>
              <a:rPr lang="en-US" sz="2400" dirty="0">
                <a:latin typeface="Baskerville"/>
                <a:cs typeface="Baskerville"/>
              </a:rPr>
              <a:t>You can better remember what you learn.</a:t>
            </a:r>
          </a:p>
          <a:p>
            <a:pPr marL="457200" lvl="1" indent="-457200" defTabSz="0"/>
            <a:r>
              <a:rPr lang="en-US" sz="2400" dirty="0">
                <a:latin typeface="Baskerville"/>
                <a:cs typeface="Baskerville"/>
              </a:rPr>
              <a:t>You can apply knowledge to new situations.</a:t>
            </a:r>
          </a:p>
          <a:p>
            <a:pPr marL="457200" lvl="1" indent="-457200" defTabSz="0"/>
            <a:r>
              <a:rPr lang="en-US" sz="2400" dirty="0">
                <a:latin typeface="Baskerville"/>
                <a:cs typeface="Baskerville"/>
              </a:rPr>
              <a:t>You can learn to solve </a:t>
            </a:r>
            <a:r>
              <a:rPr lang="en-US" sz="2400" i="1" dirty="0">
                <a:latin typeface="Baskerville"/>
                <a:cs typeface="Baskerville"/>
              </a:rPr>
              <a:t>your</a:t>
            </a:r>
            <a:r>
              <a:rPr lang="en-US" sz="2400" dirty="0">
                <a:latin typeface="Baskerville"/>
                <a:cs typeface="Baskerville"/>
              </a:rPr>
              <a:t> problems and achieve </a:t>
            </a:r>
            <a:r>
              <a:rPr lang="en-US" sz="2400" i="1" dirty="0">
                <a:latin typeface="Baskerville"/>
                <a:cs typeface="Baskerville"/>
              </a:rPr>
              <a:t>your</a:t>
            </a:r>
            <a:r>
              <a:rPr lang="en-US" sz="2400" dirty="0">
                <a:latin typeface="Baskerville"/>
                <a:cs typeface="Baskerville"/>
              </a:rPr>
              <a:t> goals.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2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Teaching High School Physics</a:t>
            </a:r>
            <a:endParaRPr lang="en-US" sz="3900" dirty="0"/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71600"/>
            <a:ext cx="5233446" cy="2585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4114800"/>
            <a:ext cx="5334000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Book availability:</a:t>
            </a:r>
          </a:p>
          <a:p>
            <a:pPr lvl="1"/>
            <a:r>
              <a:rPr lang="en-US" sz="2400" dirty="0">
                <a:hlinkClick r:id="rId3"/>
              </a:rPr>
              <a:t>Amazon.com</a:t>
            </a:r>
            <a:r>
              <a:rPr lang="en-US" sz="2400" dirty="0"/>
              <a:t> (for Kindle Reader)</a:t>
            </a:r>
          </a:p>
          <a:p>
            <a:pPr lvl="1"/>
            <a:r>
              <a:rPr lang="en-US" sz="2400" dirty="0">
                <a:hlinkClick r:id="rId4"/>
              </a:rPr>
              <a:t>Google Play Books </a:t>
            </a:r>
            <a:r>
              <a:rPr lang="en-US" sz="2400" dirty="0"/>
              <a:t>(for browser)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5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533400"/>
            <a:ext cx="6172200" cy="3070225"/>
          </a:xfrm>
        </p:spPr>
        <p:txBody>
          <a:bodyPr/>
          <a:lstStyle/>
          <a:p>
            <a:r>
              <a:rPr lang="en-US" sz="3600" b="1" dirty="0">
                <a:latin typeface="Baskerville"/>
                <a:cs typeface="Baskerville"/>
              </a:rPr>
              <a:t>Motivation </a:t>
            </a:r>
            <a:r>
              <a:rPr lang="en-US" sz="3600" b="1" dirty="0" smtClean="0">
                <a:latin typeface="Baskerville"/>
                <a:cs typeface="Baskerville"/>
              </a:rPr>
              <a:t>&amp; Engagement</a:t>
            </a:r>
            <a:r>
              <a:rPr lang="en-US" sz="3600" b="1" dirty="0">
                <a:latin typeface="Baskerville"/>
                <a:cs typeface="Baskerville"/>
              </a:rPr>
              <a:t/>
            </a:r>
            <a:br>
              <a:rPr lang="en-US" sz="3600" b="1" dirty="0">
                <a:latin typeface="Baskerville"/>
                <a:cs typeface="Baskerville"/>
              </a:rPr>
            </a:br>
            <a:r>
              <a:rPr lang="en-US" sz="3600" b="1" dirty="0">
                <a:latin typeface="Baskerville"/>
                <a:cs typeface="Baskerville"/>
              </a:rPr>
              <a:t>in Mathematics and Science Inquiry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Dr. Carl J. Wenning</a:t>
            </a:r>
          </a:p>
          <a:p>
            <a:r>
              <a:rPr lang="en-US" dirty="0" smtClean="0"/>
              <a:t>Department of Physics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"/>
                <a:cs typeface="Baskerville"/>
              </a:rPr>
              <a:t>What is Inquiry?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Baskerville"/>
                <a:cs typeface="Baskerville"/>
              </a:rPr>
              <a:t>Inquiry is not:</a:t>
            </a:r>
          </a:p>
          <a:p>
            <a:pPr lvl="1"/>
            <a:r>
              <a:rPr lang="en-US" dirty="0">
                <a:latin typeface="Baskerville"/>
                <a:cs typeface="Baskerville"/>
              </a:rPr>
              <a:t>teachers asking lots of questions.</a:t>
            </a:r>
          </a:p>
          <a:p>
            <a:pPr lvl="1"/>
            <a:r>
              <a:rPr lang="en-US" dirty="0">
                <a:latin typeface="Baskerville"/>
                <a:cs typeface="Baskerville"/>
              </a:rPr>
              <a:t>students looking up answers to teacher questions.</a:t>
            </a:r>
          </a:p>
          <a:p>
            <a:pPr lvl="1"/>
            <a:r>
              <a:rPr lang="en-US" dirty="0">
                <a:latin typeface="Baskerville"/>
                <a:cs typeface="Baskerville"/>
              </a:rPr>
              <a:t>students finding out what others have learned. </a:t>
            </a:r>
          </a:p>
          <a:p>
            <a:r>
              <a:rPr lang="en-US" dirty="0">
                <a:latin typeface="Baskerville"/>
                <a:cs typeface="Baskerville"/>
              </a:rPr>
              <a:t>Inquiry is helping students to construct knowledge on the basis of their own experiences.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"/>
                <a:cs typeface="Baskerville"/>
              </a:rPr>
              <a:t>Why Use Inquiry in Teaching?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70104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Baskerville"/>
                <a:cs typeface="Baskerville"/>
              </a:rPr>
              <a:t>Science and </a:t>
            </a:r>
            <a:r>
              <a:rPr lang="en-US" dirty="0" smtClean="0">
                <a:latin typeface="Baskerville"/>
                <a:cs typeface="Baskerville"/>
              </a:rPr>
              <a:t>mathematics consist of both </a:t>
            </a:r>
            <a:r>
              <a:rPr lang="en-US" dirty="0">
                <a:latin typeface="Baskerville"/>
                <a:cs typeface="Baskerville"/>
              </a:rPr>
              <a:t>product and process.</a:t>
            </a:r>
          </a:p>
          <a:p>
            <a:r>
              <a:rPr lang="en-US" dirty="0">
                <a:latin typeface="Baskerville"/>
                <a:cs typeface="Baskerville"/>
              </a:rPr>
              <a:t>When </a:t>
            </a:r>
            <a:r>
              <a:rPr lang="en-US" dirty="0" smtClean="0">
                <a:latin typeface="Baskerville"/>
                <a:cs typeface="Baskerville"/>
              </a:rPr>
              <a:t>students learn </a:t>
            </a:r>
            <a:r>
              <a:rPr lang="en-US" dirty="0">
                <a:latin typeface="Baskerville"/>
                <a:cs typeface="Baskerville"/>
              </a:rPr>
              <a:t>only the products of </a:t>
            </a:r>
            <a:r>
              <a:rPr lang="en-US" dirty="0" smtClean="0">
                <a:latin typeface="Baskerville"/>
                <a:cs typeface="Baskerville"/>
              </a:rPr>
              <a:t>science and mathematics:</a:t>
            </a:r>
            <a:endParaRPr lang="en-US" dirty="0">
              <a:latin typeface="Baskerville"/>
              <a:cs typeface="Baskerville"/>
            </a:endParaRPr>
          </a:p>
          <a:p>
            <a:pPr lvl="1"/>
            <a:r>
              <a:rPr lang="en-US" sz="3200" dirty="0" smtClean="0">
                <a:latin typeface="Baskerville"/>
                <a:cs typeface="Baskerville"/>
              </a:rPr>
              <a:t>they are </a:t>
            </a:r>
            <a:r>
              <a:rPr lang="en-US" sz="3200" dirty="0">
                <a:latin typeface="Baskerville"/>
                <a:cs typeface="Baskerville"/>
              </a:rPr>
              <a:t>learning history, and </a:t>
            </a:r>
          </a:p>
          <a:p>
            <a:pPr lvl="1"/>
            <a:r>
              <a:rPr lang="en-US" sz="3200" dirty="0" smtClean="0">
                <a:latin typeface="Baskerville"/>
                <a:cs typeface="Baskerville"/>
              </a:rPr>
              <a:t>are </a:t>
            </a:r>
            <a:r>
              <a:rPr lang="en-US" sz="3200" dirty="0">
                <a:latin typeface="Baskerville"/>
                <a:cs typeface="Baskerville"/>
              </a:rPr>
              <a:t>not getting a proper </a:t>
            </a:r>
            <a:r>
              <a:rPr lang="en-US" sz="3200" dirty="0" smtClean="0">
                <a:latin typeface="Baskerville"/>
                <a:cs typeface="Baskerville"/>
              </a:rPr>
              <a:t>view. </a:t>
            </a:r>
            <a:endParaRPr lang="en-US" sz="3200" dirty="0">
              <a:latin typeface="Baskerville"/>
              <a:cs typeface="Baskerville"/>
            </a:endParaRPr>
          </a:p>
          <a:p>
            <a:r>
              <a:rPr lang="en-US" dirty="0">
                <a:latin typeface="Baskerville"/>
                <a:cs typeface="Baskerville"/>
              </a:rPr>
              <a:t>When </a:t>
            </a:r>
            <a:r>
              <a:rPr lang="en-US" dirty="0" smtClean="0">
                <a:latin typeface="Baskerville"/>
                <a:cs typeface="Baskerville"/>
              </a:rPr>
              <a:t>students fail </a:t>
            </a:r>
            <a:r>
              <a:rPr lang="en-US" dirty="0">
                <a:latin typeface="Baskerville"/>
                <a:cs typeface="Baskerville"/>
              </a:rPr>
              <a:t>to learn the </a:t>
            </a:r>
            <a:r>
              <a:rPr lang="en-US" dirty="0" smtClean="0">
                <a:latin typeface="Baskerville"/>
                <a:cs typeface="Baskerville"/>
              </a:rPr>
              <a:t>processes they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sz="3200" dirty="0" smtClean="0">
                <a:latin typeface="Baskerville"/>
                <a:cs typeface="Baskerville"/>
              </a:rPr>
              <a:t>are </a:t>
            </a:r>
            <a:r>
              <a:rPr lang="en-US" sz="3200" dirty="0">
                <a:latin typeface="Baskerville"/>
                <a:cs typeface="Baskerville"/>
              </a:rPr>
              <a:t>not learning how to use </a:t>
            </a:r>
            <a:r>
              <a:rPr lang="en-US" sz="3200" dirty="0" smtClean="0">
                <a:latin typeface="Baskerville"/>
                <a:cs typeface="Baskerville"/>
              </a:rPr>
              <a:t>science and mathematical reasoning. Neither are they learning </a:t>
            </a:r>
            <a:r>
              <a:rPr lang="en-US" sz="3200" dirty="0">
                <a:latin typeface="Baskerville"/>
                <a:cs typeface="Baskerville"/>
              </a:rPr>
              <a:t>how to use critical thinking.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"/>
                <a:cs typeface="Baskerville"/>
              </a:rPr>
              <a:t>Thinking in Science &amp; </a:t>
            </a:r>
            <a:r>
              <a:rPr lang="en-US" dirty="0" smtClean="0">
                <a:latin typeface="Baskerville"/>
                <a:cs typeface="Baskerville"/>
              </a:rPr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Baskerville"/>
                <a:cs typeface="Baskerville"/>
              </a:rPr>
              <a:t>Major types of thinking (Dewey &amp; Betts):</a:t>
            </a:r>
          </a:p>
          <a:p>
            <a:pPr lvl="1"/>
            <a:r>
              <a:rPr lang="en-US" dirty="0">
                <a:latin typeface="Baskerville"/>
                <a:cs typeface="Baskerville"/>
              </a:rPr>
              <a:t>Chance or idle thinking (based on emotions or intuition)</a:t>
            </a:r>
          </a:p>
          <a:p>
            <a:pPr lvl="1"/>
            <a:r>
              <a:rPr lang="en-US" dirty="0">
                <a:latin typeface="Baskerville"/>
                <a:cs typeface="Baskerville"/>
              </a:rPr>
              <a:t>Assimilative thinking (critically reviewing the value of information prior to acceptance)</a:t>
            </a:r>
          </a:p>
          <a:p>
            <a:pPr lvl="1"/>
            <a:r>
              <a:rPr lang="en-US" dirty="0">
                <a:latin typeface="Baskerville"/>
                <a:cs typeface="Baskerville"/>
              </a:rPr>
              <a:t>Deliberative thinking (making judgments about beliefs or conclusions that are based on evidence)</a:t>
            </a:r>
          </a:p>
          <a:p>
            <a:pPr marL="460375" indent="-460375" defTabSz="-576263"/>
            <a:r>
              <a:rPr lang="en-US" dirty="0" smtClean="0">
                <a:latin typeface="Baskerville"/>
                <a:cs typeface="Baskerville"/>
              </a:rPr>
              <a:t>Students must </a:t>
            </a:r>
            <a:r>
              <a:rPr lang="en-US" dirty="0">
                <a:latin typeface="Baskerville"/>
                <a:cs typeface="Baskerville"/>
              </a:rPr>
              <a:t>be “engaged” if </a:t>
            </a:r>
            <a:r>
              <a:rPr lang="en-US" dirty="0" smtClean="0">
                <a:latin typeface="Baskerville"/>
                <a:cs typeface="Baskerville"/>
              </a:rPr>
              <a:t>they are </a:t>
            </a:r>
            <a:r>
              <a:rPr lang="en-US" dirty="0">
                <a:latin typeface="Baskerville"/>
                <a:cs typeface="Baskerville"/>
              </a:rPr>
              <a:t>to learn </a:t>
            </a:r>
            <a:r>
              <a:rPr lang="en-US" dirty="0" smtClean="0">
                <a:latin typeface="Baskerville"/>
                <a:cs typeface="Baskerville"/>
              </a:rPr>
              <a:t>higher</a:t>
            </a:r>
            <a:r>
              <a:rPr lang="en-US" dirty="0">
                <a:latin typeface="Baskerville"/>
                <a:cs typeface="Baskerville"/>
              </a:rPr>
              <a:t>-level </a:t>
            </a:r>
            <a:r>
              <a:rPr lang="en-US" dirty="0" smtClean="0">
                <a:latin typeface="Baskerville"/>
                <a:cs typeface="Baskerville"/>
              </a:rPr>
              <a:t>thinking skills.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4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"/>
                <a:cs typeface="Baskerville"/>
              </a:rPr>
              <a:t>Critical Thinking </a:t>
            </a:r>
            <a:r>
              <a:rPr lang="en-US" dirty="0" smtClean="0">
                <a:latin typeface="Baskerville"/>
                <a:cs typeface="Baskerville"/>
              </a:rPr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SzPct val="100000"/>
            </a:pPr>
            <a:r>
              <a:rPr lang="en-US" dirty="0">
                <a:latin typeface="Baskerville"/>
                <a:cs typeface="Baskerville"/>
              </a:rPr>
              <a:t>Identify and clarify problems</a:t>
            </a:r>
          </a:p>
          <a:p>
            <a:pPr marL="457200" indent="-457200">
              <a:buSzPct val="100000"/>
            </a:pPr>
            <a:r>
              <a:rPr lang="en-US" dirty="0">
                <a:latin typeface="Baskerville"/>
                <a:cs typeface="Baskerville"/>
              </a:rPr>
              <a:t>Ask appropriate questions</a:t>
            </a:r>
          </a:p>
          <a:p>
            <a:pPr marL="457200" indent="-457200">
              <a:buSzPct val="100000"/>
            </a:pPr>
            <a:r>
              <a:rPr lang="en-US" dirty="0">
                <a:latin typeface="Baskerville"/>
                <a:cs typeface="Baskerville"/>
              </a:rPr>
              <a:t>Analyze situations</a:t>
            </a:r>
          </a:p>
          <a:p>
            <a:pPr marL="457200" indent="-457200">
              <a:buSzPct val="100000"/>
            </a:pPr>
            <a:r>
              <a:rPr lang="en-US" dirty="0">
                <a:latin typeface="Baskerville"/>
                <a:cs typeface="Baskerville"/>
              </a:rPr>
              <a:t>Distinguish between fact and inference</a:t>
            </a:r>
          </a:p>
          <a:p>
            <a:pPr marL="457200" indent="-457200">
              <a:buSzPct val="100000"/>
            </a:pPr>
            <a:r>
              <a:rPr lang="en-US" dirty="0">
                <a:latin typeface="Baskerville"/>
                <a:cs typeface="Baskerville"/>
              </a:rPr>
              <a:t>Evaluate relevant information and outcomes</a:t>
            </a:r>
          </a:p>
          <a:p>
            <a:pPr marL="457200" indent="-457200">
              <a:buSzPct val="100000"/>
            </a:pPr>
            <a:r>
              <a:rPr lang="en-US" dirty="0">
                <a:latin typeface="Baskerville"/>
                <a:cs typeface="Baskerville"/>
              </a:rPr>
              <a:t>Make predictions</a:t>
            </a:r>
          </a:p>
          <a:p>
            <a:pPr marL="457200" indent="-457200">
              <a:buSzPct val="100000"/>
            </a:pPr>
            <a:r>
              <a:rPr lang="en-US" dirty="0">
                <a:latin typeface="Baskerville"/>
                <a:cs typeface="Baskerville"/>
              </a:rPr>
              <a:t>Identify and evaluate assumptions</a:t>
            </a:r>
          </a:p>
          <a:p>
            <a:pPr marL="457200" indent="-457200" defTabSz="-2517775">
              <a:buSzPct val="100000"/>
            </a:pPr>
            <a:r>
              <a:rPr lang="en-US" dirty="0">
                <a:latin typeface="Baskerville"/>
                <a:cs typeface="Baskerville"/>
              </a:rPr>
              <a:t>Draw conclusions based on evidence</a:t>
            </a:r>
          </a:p>
          <a:p>
            <a:pPr marL="457200" indent="-457200" defTabSz="-2517775">
              <a:buSzPct val="100000"/>
            </a:pPr>
            <a:r>
              <a:rPr lang="en-US" dirty="0">
                <a:latin typeface="Baskerville"/>
                <a:cs typeface="Baskerville"/>
              </a:rPr>
              <a:t>Assess one’s own thinking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4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"/>
                <a:cs typeface="Baskerville"/>
              </a:rPr>
              <a:t>Science Reasoning Skills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7086600" cy="4419600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SzPct val="100000"/>
            </a:pPr>
            <a:r>
              <a:rPr lang="en-US" dirty="0">
                <a:latin typeface="Baskerville"/>
                <a:cs typeface="Baskerville"/>
              </a:rPr>
              <a:t>Raise questions on the basis of observations</a:t>
            </a:r>
          </a:p>
          <a:p>
            <a:pPr marL="285750" indent="-285750">
              <a:buSzPct val="100000"/>
            </a:pPr>
            <a:r>
              <a:rPr lang="en-US" dirty="0">
                <a:latin typeface="Baskerville"/>
                <a:cs typeface="Baskerville"/>
              </a:rPr>
              <a:t>Create an </a:t>
            </a:r>
            <a:r>
              <a:rPr lang="en-US" dirty="0" smtClean="0">
                <a:latin typeface="Baskerville"/>
                <a:cs typeface="Baskerville"/>
              </a:rPr>
              <a:t>observational/experimental </a:t>
            </a:r>
            <a:r>
              <a:rPr lang="en-US" dirty="0">
                <a:latin typeface="Baskerville"/>
                <a:cs typeface="Baskerville"/>
              </a:rPr>
              <a:t>protocol</a:t>
            </a:r>
          </a:p>
          <a:p>
            <a:pPr marL="285750" indent="-285750">
              <a:buSzPct val="100000"/>
            </a:pPr>
            <a:r>
              <a:rPr lang="en-US" dirty="0">
                <a:latin typeface="Baskerville"/>
                <a:cs typeface="Baskerville"/>
              </a:rPr>
              <a:t>Gather and interpret data from observation and/or experiment</a:t>
            </a:r>
          </a:p>
          <a:p>
            <a:pPr marL="285750" indent="-285750">
              <a:buSzPct val="100000"/>
            </a:pPr>
            <a:r>
              <a:rPr lang="en-US" dirty="0">
                <a:latin typeface="Baskerville"/>
                <a:cs typeface="Baskerville"/>
              </a:rPr>
              <a:t>Draw evidence-based conclusions</a:t>
            </a:r>
          </a:p>
          <a:p>
            <a:pPr marL="285750" indent="-285750">
              <a:buSzPct val="100000"/>
            </a:pPr>
            <a:r>
              <a:rPr lang="en-US" dirty="0">
                <a:latin typeface="Baskerville"/>
                <a:cs typeface="Baskerville"/>
              </a:rPr>
              <a:t>Think carefully about assumptions, conclusions, implications, and consequences</a:t>
            </a:r>
          </a:p>
          <a:p>
            <a:pPr marL="285750" indent="-285750">
              <a:buSzPct val="100000"/>
            </a:pPr>
            <a:r>
              <a:rPr lang="en-US" dirty="0">
                <a:latin typeface="Baskerville"/>
                <a:cs typeface="Baskerville"/>
              </a:rPr>
              <a:t>Test your conclusions or predictions</a:t>
            </a:r>
          </a:p>
          <a:p>
            <a:pPr marL="285750" indent="-285750">
              <a:buSzPct val="100000"/>
            </a:pPr>
            <a:r>
              <a:rPr lang="en-US" dirty="0">
                <a:latin typeface="Baskerville"/>
                <a:cs typeface="Baskerville"/>
              </a:rPr>
              <a:t>Compare and defend scientific claims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0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Knowledge vs. </a:t>
            </a:r>
            <a:r>
              <a:rPr lang="en-US" dirty="0">
                <a:latin typeface="Baskerville"/>
                <a:cs typeface="Baskerville"/>
              </a:rPr>
              <a:t>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Baskerville"/>
                <a:cs typeface="Baskerville"/>
              </a:rPr>
              <a:t>Knowledge is a substantiated belief.</a:t>
            </a:r>
          </a:p>
          <a:p>
            <a:r>
              <a:rPr lang="en-US" dirty="0">
                <a:latin typeface="Baskerville"/>
                <a:cs typeface="Baskerville"/>
              </a:rPr>
              <a:t>If we claim to know something, we must have evidence.</a:t>
            </a:r>
          </a:p>
          <a:p>
            <a:r>
              <a:rPr lang="en-US" dirty="0">
                <a:latin typeface="Baskerville"/>
                <a:cs typeface="Baskerville"/>
              </a:rPr>
              <a:t>Do we know or merely believe the following?</a:t>
            </a:r>
          </a:p>
          <a:p>
            <a:pPr lvl="1"/>
            <a:r>
              <a:rPr lang="en-US" dirty="0">
                <a:latin typeface="Baskerville"/>
                <a:cs typeface="Baskerville"/>
              </a:rPr>
              <a:t>Earth is spherical (oblate spheroid)</a:t>
            </a:r>
          </a:p>
          <a:p>
            <a:pPr lvl="1"/>
            <a:r>
              <a:rPr lang="en-US" dirty="0">
                <a:latin typeface="Baskerville"/>
                <a:cs typeface="Baskerville"/>
              </a:rPr>
              <a:t>Earth orbits the sun annually</a:t>
            </a:r>
          </a:p>
          <a:p>
            <a:pPr marL="460375" indent="-460375"/>
            <a:r>
              <a:rPr lang="en-US" dirty="0">
                <a:latin typeface="Baskerville"/>
                <a:cs typeface="Baskerville"/>
              </a:rPr>
              <a:t>These are “articles of faith” for many of us. </a:t>
            </a:r>
          </a:p>
          <a:p>
            <a:pPr marL="457200" indent="-457200" defTabSz="-1033463"/>
            <a:r>
              <a:rPr lang="en-US" dirty="0">
                <a:latin typeface="Baskerville"/>
                <a:cs typeface="Baskerville"/>
              </a:rPr>
              <a:t>There are many ways of knowing but most rely upon authority.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1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"/>
                <a:cs typeface="Baskerville"/>
              </a:rPr>
              <a:t>The Good of Math </a:t>
            </a:r>
            <a:r>
              <a:rPr lang="en-US" dirty="0" smtClean="0">
                <a:latin typeface="Baskerville"/>
                <a:cs typeface="Baskerville"/>
              </a:rPr>
              <a:t>&amp; Science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Baskerville"/>
                <a:cs typeface="Baskerville"/>
              </a:rPr>
              <a:t>Inductive reasoning – We make broad generalizations from specific instances.</a:t>
            </a:r>
          </a:p>
          <a:p>
            <a:r>
              <a:rPr lang="en-US" dirty="0">
                <a:latin typeface="Baskerville"/>
                <a:cs typeface="Baskerville"/>
              </a:rPr>
              <a:t>Deductive reasoning – We make specific predictions based upon a general rule.</a:t>
            </a:r>
          </a:p>
          <a:p>
            <a:r>
              <a:rPr lang="en-US" dirty="0">
                <a:latin typeface="Baskerville"/>
                <a:cs typeface="Baskerville"/>
              </a:rPr>
              <a:t>Abductive reasoning – We use observations to generate a hypothesis in an attempt to account for these observations.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7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SURed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887</Words>
  <Application>Microsoft Macintosh PowerPoint</Application>
  <PresentationFormat>On-screen Show (4:3)</PresentationFormat>
  <Paragraphs>134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ISURedWhite</vt:lpstr>
      <vt:lpstr>Equation</vt:lpstr>
      <vt:lpstr>PowerPoint Presentation</vt:lpstr>
      <vt:lpstr>Motivation &amp; Engagement in Mathematics and Science Inquiry</vt:lpstr>
      <vt:lpstr>What is Inquiry?</vt:lpstr>
      <vt:lpstr>Why Use Inquiry in Teaching?</vt:lpstr>
      <vt:lpstr>Thinking in Science &amp; Math</vt:lpstr>
      <vt:lpstr>Critical Thinking Skills</vt:lpstr>
      <vt:lpstr>Science Reasoning Skills </vt:lpstr>
      <vt:lpstr>Knowledge vs. Faith</vt:lpstr>
      <vt:lpstr>The Good of Math &amp; Science </vt:lpstr>
      <vt:lpstr>Engagement with Thinking</vt:lpstr>
      <vt:lpstr>Engaging Students: LoI</vt:lpstr>
      <vt:lpstr>Science Reasoning Skills (Low)</vt:lpstr>
      <vt:lpstr>Science Reasoning Skills (Med)</vt:lpstr>
      <vt:lpstr>Science Reasoning Skills (High)</vt:lpstr>
      <vt:lpstr>Active Learning</vt:lpstr>
      <vt:lpstr>La Motivación en Matemáticas</vt:lpstr>
      <vt:lpstr>La Motivación en Ciencia</vt:lpstr>
      <vt:lpstr>Resistance to Inquiry</vt:lpstr>
      <vt:lpstr>Teaching High School Physics</vt:lpstr>
    </vt:vector>
  </TitlesOfParts>
  <Company>Illinois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Macin</dc:creator>
  <cp:lastModifiedBy>Carl J. Wenning</cp:lastModifiedBy>
  <cp:revision>11</cp:revision>
  <dcterms:created xsi:type="dcterms:W3CDTF">2010-07-21T14:59:14Z</dcterms:created>
  <dcterms:modified xsi:type="dcterms:W3CDTF">2015-07-08T19:54:02Z</dcterms:modified>
</cp:coreProperties>
</file>